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7" r:id="rId1"/>
  </p:sldMasterIdLst>
  <p:notesMasterIdLst>
    <p:notesMasterId r:id="rId32"/>
  </p:notesMasterIdLst>
  <p:handoutMasterIdLst>
    <p:handoutMasterId r:id="rId33"/>
  </p:handoutMasterIdLst>
  <p:sldIdLst>
    <p:sldId id="256" r:id="rId2"/>
    <p:sldId id="258" r:id="rId3"/>
    <p:sldId id="342" r:id="rId4"/>
    <p:sldId id="333" r:id="rId5"/>
    <p:sldId id="334" r:id="rId6"/>
    <p:sldId id="336" r:id="rId7"/>
    <p:sldId id="337" r:id="rId8"/>
    <p:sldId id="335" r:id="rId9"/>
    <p:sldId id="339" r:id="rId10"/>
    <p:sldId id="257" r:id="rId11"/>
    <p:sldId id="260" r:id="rId12"/>
    <p:sldId id="300" r:id="rId13"/>
    <p:sldId id="302" r:id="rId14"/>
    <p:sldId id="325" r:id="rId15"/>
    <p:sldId id="341" r:id="rId16"/>
    <p:sldId id="327" r:id="rId17"/>
    <p:sldId id="328" r:id="rId18"/>
    <p:sldId id="331" r:id="rId19"/>
    <p:sldId id="329" r:id="rId20"/>
    <p:sldId id="332" r:id="rId21"/>
    <p:sldId id="326" r:id="rId22"/>
    <p:sldId id="304" r:id="rId23"/>
    <p:sldId id="305" r:id="rId24"/>
    <p:sldId id="323" r:id="rId25"/>
    <p:sldId id="319" r:id="rId26"/>
    <p:sldId id="324" r:id="rId27"/>
    <p:sldId id="263" r:id="rId28"/>
    <p:sldId id="307" r:id="rId29"/>
    <p:sldId id="310" r:id="rId30"/>
    <p:sldId id="343" r:id="rId3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0315"/>
    <p:restoredTop sz="91484"/>
  </p:normalViewPr>
  <p:slideViewPr>
    <p:cSldViewPr snapToGrid="0" snapToObjects="1">
      <p:cViewPr varScale="1">
        <p:scale>
          <a:sx n="91" d="100"/>
          <a:sy n="91" d="100"/>
        </p:scale>
        <p:origin x="184" y="7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notesMaster" Target="notesMasters/notesMaster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handoutMaster" Target="handoutMasters/handoutMaster1.xml"/><Relationship Id="rId34" Type="http://schemas.openxmlformats.org/officeDocument/2006/relationships/presProps" Target="presProps.xml"/><Relationship Id="rId35" Type="http://schemas.openxmlformats.org/officeDocument/2006/relationships/viewProps" Target="viewProps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50D3A5-303E-0A47-A003-0318D9F956E8}" type="datetimeFigureOut">
              <a:rPr lang="en-US" smtClean="0"/>
              <a:t>9/6/17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96DC87-27DA-5147-B329-2B7B2611AD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023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CDA6E8-928C-804C-A9FC-FE5E98EEF48A}" type="datetimeFigureOut">
              <a:rPr lang="en-US" smtClean="0"/>
              <a:t>9/6/17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AA3FE9-BC82-B545-B73C-8EC64496D3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59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Conventions-</a:t>
            </a:r>
            <a:r>
              <a:rPr lang="en-US" baseline="0" dirty="0" smtClean="0"/>
              <a:t> courier font means code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AA3FE9-BC82-B545-B73C-8EC64496D3B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0874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1. How</a:t>
            </a:r>
            <a:r>
              <a:rPr lang="en-US" baseline="0" dirty="0" smtClean="0"/>
              <a:t> many people have used a statistics package before? Which packages?</a:t>
            </a:r>
          </a:p>
          <a:p>
            <a:r>
              <a:rPr lang="en-US" baseline="0" dirty="0" smtClean="0"/>
              <a:t>2. How many people have coded using a programming language before?  Which languages?</a:t>
            </a:r>
            <a:endParaRPr lang="en-US" baseline="0" dirty="0"/>
          </a:p>
          <a:p>
            <a:r>
              <a:rPr lang="en-US" baseline="0" dirty="0" smtClean="0"/>
              <a:t>3. How many of you have to use R for class?  your own research?  just interested?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AA3FE9-BC82-B545-B73C-8EC64496D3B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5209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AA3FE9-BC82-B545-B73C-8EC64496D3B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29795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AA3FE9-BC82-B545-B73C-8EC64496D3B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3296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And a personal</a:t>
            </a:r>
            <a:r>
              <a:rPr lang="en-US" baseline="0" dirty="0" smtClean="0"/>
              <a:t> favorite....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AA3FE9-BC82-B545-B73C-8EC64496D3B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6801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8E45A-7E66-9C48-A2BA-B8EA40929417}" type="datetimeFigureOut">
              <a:rPr lang="en-US" smtClean="0"/>
              <a:t>9/6/17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8E45A-7E66-9C48-A2BA-B8EA40929417}" type="datetimeFigureOut">
              <a:rPr lang="en-US" smtClean="0"/>
              <a:t>9/6/17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AC7C6-8455-DB47-96C3-208533367C7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8E45A-7E66-9C48-A2BA-B8EA40929417}" type="datetimeFigureOut">
              <a:rPr lang="en-US" smtClean="0"/>
              <a:t>9/6/17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AC7C6-8455-DB47-96C3-208533367C7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8E45A-7E66-9C48-A2BA-B8EA40929417}" type="datetimeFigureOut">
              <a:rPr lang="en-US" smtClean="0"/>
              <a:t>9/6/17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AC7C6-8455-DB47-96C3-208533367C7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8E45A-7E66-9C48-A2BA-B8EA40929417}" type="datetimeFigureOut">
              <a:rPr lang="en-US" smtClean="0"/>
              <a:t>9/6/17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AC7C6-8455-DB47-96C3-208533367C73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8E45A-7E66-9C48-A2BA-B8EA40929417}" type="datetimeFigureOut">
              <a:rPr lang="en-US" smtClean="0"/>
              <a:t>9/6/17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AC7C6-8455-DB47-96C3-208533367C7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8E45A-7E66-9C48-A2BA-B8EA40929417}" type="datetimeFigureOut">
              <a:rPr lang="en-US" smtClean="0"/>
              <a:t>9/6/17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AC7C6-8455-DB47-96C3-208533367C73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8E45A-7E66-9C48-A2BA-B8EA40929417}" type="datetimeFigureOut">
              <a:rPr lang="en-US" smtClean="0"/>
              <a:t>9/6/17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AC7C6-8455-DB47-96C3-208533367C7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8E45A-7E66-9C48-A2BA-B8EA40929417}" type="datetimeFigureOut">
              <a:rPr lang="en-US" smtClean="0"/>
              <a:t>9/6/17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AC7C6-8455-DB47-96C3-208533367C7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8E45A-7E66-9C48-A2BA-B8EA40929417}" type="datetimeFigureOut">
              <a:rPr lang="en-US" smtClean="0"/>
              <a:t>9/6/17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AC7C6-8455-DB47-96C3-208533367C73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8E45A-7E66-9C48-A2BA-B8EA40929417}" type="datetimeFigureOut">
              <a:rPr lang="en-US" smtClean="0"/>
              <a:t>9/6/17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AC7C6-8455-DB47-96C3-208533367C7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9958E45A-7E66-9C48-A2BA-B8EA40929417}" type="datetimeFigureOut">
              <a:rPr lang="en-US" smtClean="0"/>
              <a:t>9/6/17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A3DAC7C6-8455-DB47-96C3-208533367C73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40" r:id="rId3"/>
    <p:sldLayoutId id="2147483741" r:id="rId4"/>
    <p:sldLayoutId id="2147483742" r:id="rId5"/>
    <p:sldLayoutId id="2147483743" r:id="rId6"/>
    <p:sldLayoutId id="2147483744" r:id="rId7"/>
    <p:sldLayoutId id="2147483745" r:id="rId8"/>
    <p:sldLayoutId id="2147483746" r:id="rId9"/>
    <p:sldLayoutId id="2147483747" r:id="rId10"/>
    <p:sldLayoutId id="2147483748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12.png"/><Relationship Id="rId9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Intro to R</a:t>
            </a:r>
            <a:endParaRPr lang="en-US" dirty="0"/>
          </a:p>
        </p:txBody>
      </p:sp>
      <p:sp>
        <p:nvSpPr>
          <p:cNvPr id="15" name="Subtitle 14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February 24, 2017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sz="2000" dirty="0" smtClean="0"/>
              <a:t>Joel Herndon and John Little</a:t>
            </a:r>
          </a:p>
          <a:p>
            <a:r>
              <a:rPr lang="en-US" sz="2000" dirty="0" err="1" smtClean="0"/>
              <a:t>askdata@duke.edu</a:t>
            </a:r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092744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4539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54915"/>
            <a:ext cx="8229600" cy="990600"/>
          </a:xfrm>
        </p:spPr>
        <p:txBody>
          <a:bodyPr/>
          <a:lstStyle/>
          <a:p>
            <a:r>
              <a:rPr lang="en-US" dirty="0" smtClean="0"/>
              <a:t>Getting R - R and R Studio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910" y="2870887"/>
            <a:ext cx="1981200" cy="15875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57200" y="4707237"/>
            <a:ext cx="34122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I’m the open source statistical programming</a:t>
            </a:r>
            <a:r>
              <a:rPr lang="en-US" dirty="0"/>
              <a:t> </a:t>
            </a:r>
            <a:r>
              <a:rPr lang="en-US" dirty="0" smtClean="0"/>
              <a:t>language.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606016" y="4707236"/>
            <a:ext cx="40807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I’m a development environment for using the R programming language.</a:t>
            </a:r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5149" y="2870887"/>
            <a:ext cx="4191651" cy="1496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281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31255" y="5479365"/>
            <a:ext cx="7995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 smtClean="0"/>
              <a:t>vcm.duke.edu</a:t>
            </a:r>
            <a:endParaRPr lang="en-US" sz="2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255" y="1425302"/>
            <a:ext cx="7881489" cy="3470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864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3400"/>
            <a:ext cx="9144000" cy="5786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404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3400"/>
            <a:ext cx="9144000" cy="57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73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 for the </a:t>
            </a:r>
            <a:r>
              <a:rPr lang="en-US" dirty="0" err="1" smtClean="0"/>
              <a:t>Rstudio</a:t>
            </a:r>
            <a:r>
              <a:rPr lang="en-US" dirty="0" smtClean="0"/>
              <a:t> Interface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84095" y="4519690"/>
            <a:ext cx="6309509" cy="19810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095" y="1611033"/>
            <a:ext cx="4028216" cy="250521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841091" y="2278008"/>
            <a:ext cx="39050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“Help” menu in </a:t>
            </a:r>
            <a:r>
              <a:rPr lang="en-US" dirty="0" err="1" smtClean="0"/>
              <a:t>Rstudio</a:t>
            </a:r>
            <a:r>
              <a:rPr lang="en-US" dirty="0" smtClean="0"/>
              <a:t> contains a number of guides, </a:t>
            </a:r>
            <a:r>
              <a:rPr lang="en-US" dirty="0" err="1" smtClean="0"/>
              <a:t>cheatsheets</a:t>
            </a:r>
            <a:r>
              <a:rPr lang="en-US" dirty="0" smtClean="0"/>
              <a:t>, and handy keyboard shortcuts.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53478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Code in R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 provides several options for writing code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1964" y="2289286"/>
            <a:ext cx="6188765" cy="4568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8102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 Markdown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are using </a:t>
            </a:r>
            <a:r>
              <a:rPr lang="en-US" dirty="0" smtClean="0"/>
              <a:t>R Markdown </a:t>
            </a:r>
            <a:r>
              <a:rPr lang="en-US" dirty="0"/>
              <a:t>today (files that end in .</a:t>
            </a:r>
            <a:r>
              <a:rPr lang="en-US" dirty="0" err="1"/>
              <a:t>Rmd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 smtClean="0"/>
              <a:t>R Markdown </a:t>
            </a:r>
            <a:r>
              <a:rPr lang="en-US" dirty="0"/>
              <a:t>allows us to write regular text and add R code chunks that run code in R</a:t>
            </a:r>
          </a:p>
          <a:p>
            <a:endParaRPr lang="en-US" dirty="0"/>
          </a:p>
          <a:p>
            <a:r>
              <a:rPr lang="en-US" dirty="0" smtClean="0"/>
              <a:t>R Markdown </a:t>
            </a:r>
            <a:r>
              <a:rPr lang="en-US" dirty="0"/>
              <a:t>helps us to share code with context (or to write code in a way that you can remember what it does later. </a:t>
            </a:r>
          </a:p>
          <a:p>
            <a:endParaRPr lang="en-US" dirty="0" smtClean="0"/>
          </a:p>
          <a:p>
            <a:r>
              <a:rPr lang="en-US" dirty="0" smtClean="0"/>
              <a:t>R Markdown also allows us to output our text and R results as HTML, PDF, or Word documents.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79901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 Markdown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In R Markdown R code is placed inside special code “blocks” that resemble the example below:</a:t>
            </a:r>
          </a:p>
          <a:p>
            <a:endParaRPr lang="en-US" dirty="0" smtClean="0"/>
          </a:p>
          <a:p>
            <a:pPr marL="822960" lvl="3" indent="0">
              <a:buNone/>
            </a:pPr>
            <a:r>
              <a:rPr lang="en-US" dirty="0" smtClean="0"/>
              <a:t>```{r}</a:t>
            </a:r>
          </a:p>
          <a:p>
            <a:pPr marL="822960" lvl="3" indent="0">
              <a:buNone/>
            </a:pPr>
            <a:r>
              <a:rPr lang="en-US" dirty="0" smtClean="0">
                <a:solidFill>
                  <a:srgbClr val="0070C0"/>
                </a:solidFill>
              </a:rPr>
              <a:t>R code goes here</a:t>
            </a:r>
          </a:p>
          <a:p>
            <a:pPr marL="822960" lvl="3" indent="0">
              <a:buNone/>
            </a:pPr>
            <a:r>
              <a:rPr lang="en-US" dirty="0" smtClean="0"/>
              <a:t>```</a:t>
            </a:r>
          </a:p>
          <a:p>
            <a:pPr marL="822960" lvl="3" indent="0">
              <a:buNone/>
            </a:pPr>
            <a:endParaRPr lang="en-US" dirty="0"/>
          </a:p>
          <a:p>
            <a:r>
              <a:rPr lang="en-US" dirty="0" smtClean="0"/>
              <a:t>Regular text appears through the rest of the document</a:t>
            </a:r>
          </a:p>
          <a:p>
            <a:endParaRPr lang="en-US" dirty="0"/>
          </a:p>
          <a:p>
            <a:r>
              <a:rPr lang="en-US" dirty="0" smtClean="0"/>
              <a:t>You can read more about formatting your text in the markdown reference in the ”Help” menu.</a:t>
            </a:r>
            <a:endParaRPr lang="en-US" dirty="0"/>
          </a:p>
          <a:p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1847912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 Markdown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524000"/>
            <a:ext cx="7712896" cy="4876800"/>
          </a:xfrm>
        </p:spPr>
      </p:pic>
    </p:spTree>
    <p:extLst>
      <p:ext uri="{BB962C8B-B14F-4D97-AF65-F5344CB8AC3E}">
        <p14:creationId xmlns:p14="http://schemas.microsoft.com/office/powerpoint/2010/main" val="13417828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Goals for Today’s Workshop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US" dirty="0" smtClean="0"/>
              <a:t>Learn how to work with R using </a:t>
            </a:r>
            <a:r>
              <a:rPr lang="en-US" dirty="0" err="1" smtClean="0"/>
              <a:t>Rstudio</a:t>
            </a:r>
            <a:r>
              <a:rPr lang="en-US" dirty="0" smtClean="0"/>
              <a:t> 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US" dirty="0" smtClean="0"/>
              <a:t>Be able to load data into R for analysis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US" dirty="0" smtClean="0"/>
              <a:t>Learn how to manage/clean/analyze data in R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ALSO: Answer your questions about R! (just ask anytime)</a:t>
            </a:r>
          </a:p>
          <a:p>
            <a:pPr marL="0" indent="0">
              <a:buNone/>
            </a:pPr>
            <a:r>
              <a:rPr lang="en-US" dirty="0" smtClean="0"/>
              <a:t>ALSO: Some previews of cool things you can do with R.</a:t>
            </a:r>
          </a:p>
        </p:txBody>
      </p:sp>
    </p:spTree>
    <p:extLst>
      <p:ext uri="{BB962C8B-B14F-4D97-AF65-F5344CB8AC3E}">
        <p14:creationId xmlns:p14="http://schemas.microsoft.com/office/powerpoint/2010/main" val="3519638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Files and projects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Intro2R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10248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3400"/>
            <a:ext cx="9144000" cy="57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5374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ersionContro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923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i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980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9598"/>
            <a:ext cx="9144000" cy="5758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706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HELP!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0531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409" y="1260846"/>
            <a:ext cx="3060075" cy="457834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6473" y="1635489"/>
            <a:ext cx="3378200" cy="42037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236122" y="5839190"/>
            <a:ext cx="30189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www.statmethods.net</a:t>
            </a:r>
            <a:r>
              <a:rPr lang="en-US" dirty="0"/>
              <a:t>/</a:t>
            </a:r>
          </a:p>
        </p:txBody>
      </p:sp>
      <p:sp>
        <p:nvSpPr>
          <p:cNvPr id="7" name="Rectangle 6"/>
          <p:cNvSpPr/>
          <p:nvPr/>
        </p:nvSpPr>
        <p:spPr>
          <a:xfrm>
            <a:off x="1138934" y="5839190"/>
            <a:ext cx="23391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http://r4ds.had.co.nz/</a:t>
            </a:r>
          </a:p>
        </p:txBody>
      </p:sp>
    </p:spTree>
    <p:extLst>
      <p:ext uri="{BB962C8B-B14F-4D97-AF65-F5344CB8AC3E}">
        <p14:creationId xmlns:p14="http://schemas.microsoft.com/office/powerpoint/2010/main" val="1562015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Getting Help Online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cs typeface="Courier"/>
              </a:rPr>
              <a:t>Google – </a:t>
            </a:r>
            <a:r>
              <a:rPr lang="en-US" dirty="0" err="1" smtClean="0">
                <a:cs typeface="Courier"/>
              </a:rPr>
              <a:t>add“r</a:t>
            </a:r>
            <a:r>
              <a:rPr lang="en-US" dirty="0" smtClean="0">
                <a:cs typeface="Courier"/>
              </a:rPr>
              <a:t>” or “</a:t>
            </a:r>
            <a:r>
              <a:rPr lang="en-US" dirty="0" err="1" smtClean="0">
                <a:cs typeface="Courier"/>
              </a:rPr>
              <a:t>rstats</a:t>
            </a:r>
            <a:r>
              <a:rPr lang="en-US" dirty="0" smtClean="0">
                <a:cs typeface="Courier"/>
              </a:rPr>
              <a:t>” to your search</a:t>
            </a:r>
          </a:p>
          <a:p>
            <a:pPr marL="0" indent="0">
              <a:buNone/>
            </a:pPr>
            <a:endParaRPr lang="en-US" dirty="0" smtClean="0">
              <a:cs typeface="Courier"/>
            </a:endParaRPr>
          </a:p>
          <a:p>
            <a:r>
              <a:rPr lang="en-US" dirty="0" smtClean="0">
                <a:cs typeface="Courier"/>
              </a:rPr>
              <a:t>Stack Overflow – add “[r]” to your search</a:t>
            </a:r>
          </a:p>
          <a:p>
            <a:pPr marL="0" indent="0">
              <a:buNone/>
            </a:pPr>
            <a:endParaRPr lang="en-US" dirty="0" smtClean="0">
              <a:cs typeface="Courier"/>
            </a:endParaRPr>
          </a:p>
          <a:p>
            <a:r>
              <a:rPr lang="en-US" dirty="0" err="1" smtClean="0">
                <a:cs typeface="Courier"/>
              </a:rPr>
              <a:t>rseek.org</a:t>
            </a:r>
            <a:r>
              <a:rPr lang="en-US" dirty="0" smtClean="0">
                <a:cs typeface="Courier"/>
              </a:rPr>
              <a:t> (Google, but focused on R)</a:t>
            </a:r>
          </a:p>
          <a:p>
            <a:endParaRPr lang="en-US" dirty="0">
              <a:cs typeface="Courier"/>
            </a:endParaRPr>
          </a:p>
          <a:p>
            <a:r>
              <a:rPr lang="en-US" dirty="0" smtClean="0">
                <a:cs typeface="Courier"/>
              </a:rPr>
              <a:t>Quick R – </a:t>
            </a:r>
            <a:r>
              <a:rPr lang="en-US" dirty="0" err="1" smtClean="0">
                <a:cs typeface="Courier"/>
              </a:rPr>
              <a:t>statmethods.net</a:t>
            </a:r>
            <a:endParaRPr lang="en-US" dirty="0" smtClean="0">
              <a:cs typeface="Courier"/>
            </a:endParaRPr>
          </a:p>
          <a:p>
            <a:pPr marL="0" indent="0">
              <a:buNone/>
            </a:pPr>
            <a:endParaRPr lang="en-US" u="sng" dirty="0">
              <a:cs typeface="Courier"/>
            </a:endParaRPr>
          </a:p>
          <a:p>
            <a:pPr marL="0" indent="0">
              <a:buNone/>
            </a:pPr>
            <a:endParaRPr lang="en-US" dirty="0" smtClean="0">
              <a:latin typeface="Courier"/>
              <a:cs typeface="Courier"/>
            </a:endParaRPr>
          </a:p>
          <a:p>
            <a:pPr marL="0" indent="0">
              <a:buNone/>
            </a:pPr>
            <a:endParaRPr lang="en-US" dirty="0" smtClean="0">
              <a:latin typeface="Courier"/>
              <a:cs typeface="Courier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797" y="5326707"/>
            <a:ext cx="1930400" cy="762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1259" y="5171107"/>
            <a:ext cx="1194468" cy="10927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9656" y="5441675"/>
            <a:ext cx="2108200" cy="5461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35569" y="5171107"/>
            <a:ext cx="1184359" cy="1169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355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03967"/>
            <a:ext cx="9144000" cy="585403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210614" y="463639"/>
            <a:ext cx="67227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Stat545 – Jenny Bryan’s UBC Course on Stats in R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964604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Getting Help At the Command 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urier"/>
                <a:cs typeface="Courier"/>
              </a:rPr>
              <a:t>help(</a:t>
            </a:r>
            <a:r>
              <a:rPr lang="en-US" dirty="0" err="1" smtClean="0">
                <a:latin typeface="Courier"/>
                <a:cs typeface="Courier"/>
              </a:rPr>
              <a:t>functionName</a:t>
            </a:r>
            <a:r>
              <a:rPr lang="en-US" dirty="0" smtClean="0">
                <a:latin typeface="Courier"/>
                <a:cs typeface="Courier"/>
              </a:rPr>
              <a:t>) </a:t>
            </a:r>
            <a:r>
              <a:rPr lang="en-US" dirty="0" smtClean="0"/>
              <a:t>or </a:t>
            </a:r>
            <a:r>
              <a:rPr lang="en-US" dirty="0" smtClean="0">
                <a:latin typeface="Courier"/>
                <a:cs typeface="Courier"/>
              </a:rPr>
              <a:t>?</a:t>
            </a:r>
            <a:r>
              <a:rPr lang="en-US" dirty="0" err="1" smtClean="0">
                <a:latin typeface="Courier"/>
                <a:cs typeface="Courier"/>
              </a:rPr>
              <a:t>functionName</a:t>
            </a:r>
            <a:endParaRPr lang="en-US" dirty="0" smtClean="0">
              <a:latin typeface="Courier"/>
              <a:cs typeface="Courier"/>
            </a:endParaRPr>
          </a:p>
          <a:p>
            <a:pPr marL="0" indent="0">
              <a:buNone/>
            </a:pPr>
            <a:endParaRPr lang="en-US" dirty="0" smtClean="0">
              <a:latin typeface="Courier"/>
              <a:cs typeface="Courier"/>
            </a:endParaRPr>
          </a:p>
          <a:p>
            <a:r>
              <a:rPr lang="en-US" dirty="0" smtClean="0">
                <a:latin typeface="Courier"/>
                <a:cs typeface="Courier"/>
              </a:rPr>
              <a:t>??topic #search the help system</a:t>
            </a:r>
          </a:p>
          <a:p>
            <a:pPr marL="0" indent="0">
              <a:buNone/>
            </a:pPr>
            <a:endParaRPr lang="en-US" dirty="0" smtClean="0">
              <a:latin typeface="Courier"/>
              <a:cs typeface="Courier"/>
            </a:endParaRPr>
          </a:p>
          <a:p>
            <a:r>
              <a:rPr lang="en-US" dirty="0" err="1" smtClean="0">
                <a:latin typeface="Courier"/>
                <a:cs typeface="Courier"/>
              </a:rPr>
              <a:t>appropos</a:t>
            </a:r>
            <a:r>
              <a:rPr lang="en-US" dirty="0" smtClean="0">
                <a:latin typeface="Courier"/>
                <a:cs typeface="Courier"/>
              </a:rPr>
              <a:t>(“topic”)</a:t>
            </a:r>
          </a:p>
          <a:p>
            <a:pPr marL="0" indent="0">
              <a:buNone/>
            </a:pPr>
            <a:endParaRPr lang="en-US" dirty="0" smtClean="0">
              <a:latin typeface="Courier"/>
              <a:cs typeface="Courier"/>
            </a:endParaRPr>
          </a:p>
          <a:p>
            <a:r>
              <a:rPr lang="en-US" dirty="0" smtClean="0">
                <a:latin typeface="Courier"/>
                <a:cs typeface="Courier"/>
              </a:rPr>
              <a:t>vignette(“topic”)</a:t>
            </a:r>
          </a:p>
        </p:txBody>
      </p:sp>
    </p:spTree>
    <p:extLst>
      <p:ext uri="{BB962C8B-B14F-4D97-AF65-F5344CB8AC3E}">
        <p14:creationId xmlns:p14="http://schemas.microsoft.com/office/powerpoint/2010/main" val="1516078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Assumptions for today’s class*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US" dirty="0" smtClean="0"/>
              <a:t>We will focus on data frames in R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US" dirty="0" smtClean="0"/>
              <a:t>We will focus on numeric and text data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US" dirty="0" smtClean="0"/>
              <a:t>We won’t worry about missing data</a:t>
            </a:r>
          </a:p>
          <a:p>
            <a:pPr marL="457200" indent="-457200">
              <a:buFont typeface="+mj-lt"/>
              <a:buAutoNum type="arabicPeriod"/>
            </a:pPr>
            <a:endParaRPr lang="en-US" dirty="0" smtClean="0"/>
          </a:p>
          <a:p>
            <a:pPr marL="0" indent="0">
              <a:buNone/>
            </a:pPr>
            <a:r>
              <a:rPr lang="en-US" b="1" dirty="0" smtClean="0"/>
              <a:t>*We’re happy to discuss things beyond this focus! (or address questions about missing data)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4367239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few syntax tips before we start: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pPr>
              <a:lnSpc>
                <a:spcPct val="200000"/>
              </a:lnSpc>
            </a:pPr>
            <a:r>
              <a:rPr lang="en-US" dirty="0" smtClean="0"/>
              <a:t>Assignment in R </a:t>
            </a:r>
            <a:r>
              <a:rPr lang="en-US" smtClean="0"/>
              <a:t>uses &lt;- </a:t>
            </a:r>
            <a:r>
              <a:rPr lang="en-US" dirty="0" smtClean="0"/>
              <a:t>to assign values to variables</a:t>
            </a:r>
          </a:p>
          <a:p>
            <a:pPr>
              <a:lnSpc>
                <a:spcPct val="200000"/>
              </a:lnSpc>
            </a:pPr>
            <a:r>
              <a:rPr lang="en-US" dirty="0" smtClean="0"/>
              <a:t>R uses == to represent equality of values</a:t>
            </a:r>
          </a:p>
          <a:p>
            <a:pPr>
              <a:lnSpc>
                <a:spcPct val="200000"/>
              </a:lnSpc>
            </a:pPr>
            <a:r>
              <a:rPr lang="en-US" dirty="0" smtClean="0"/>
              <a:t>R uses the %&gt;% symbol to represent a pipe that moves the output of one operation to another operation.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07372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R?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R is a powerful tool for stats, but it can also...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83302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data driven maps...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78378" y="1600200"/>
            <a:ext cx="5187244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5876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a interactive website...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4434" y="1524000"/>
            <a:ext cx="8229600" cy="429991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514061" y="6114078"/>
            <a:ext cx="611587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shiny.rstudio.com</a:t>
            </a:r>
            <a:r>
              <a:rPr lang="en-US" dirty="0"/>
              <a:t>/gallery/movie-</a:t>
            </a:r>
            <a:r>
              <a:rPr lang="en-US" dirty="0" err="1"/>
              <a:t>explorer.html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21499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Text/sentiment analysis...	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524000"/>
            <a:ext cx="7119755" cy="48768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275521" y="6216134"/>
            <a:ext cx="65929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juliasilge.com</a:t>
            </a:r>
            <a:r>
              <a:rPr lang="en-US" dirty="0"/>
              <a:t>/blog/If-I-Loved-NLP-Less/</a:t>
            </a:r>
          </a:p>
        </p:txBody>
      </p:sp>
    </p:spTree>
    <p:extLst>
      <p:ext uri="{BB962C8B-B14F-4D97-AF65-F5344CB8AC3E}">
        <p14:creationId xmlns:p14="http://schemas.microsoft.com/office/powerpoint/2010/main" val="4368890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Create an article, book, presentation</a:t>
            </a:r>
            <a:r>
              <a:rPr lang="mr-IN" dirty="0" smtClean="0"/>
              <a:t>…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643" y="1846380"/>
            <a:ext cx="7394713" cy="431960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683026" y="6387548"/>
            <a:ext cx="54996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bookdown.org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3781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Extending R 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t="11356" b="11356"/>
          <a:stretch>
            <a:fillRect/>
          </a:stretch>
        </p:blipFill>
        <p:spPr>
          <a:xfrm>
            <a:off x="457200" y="1826373"/>
            <a:ext cx="2523958" cy="1495679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6450" y="1266372"/>
            <a:ext cx="3382211" cy="10493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2569" y="5031903"/>
            <a:ext cx="1949387" cy="118310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7541" y="3603167"/>
            <a:ext cx="2718468" cy="103274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9923" y="3778947"/>
            <a:ext cx="2801235" cy="1472532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5846009" y="5427579"/>
            <a:ext cx="2807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...And many more....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53953" y="1854017"/>
            <a:ext cx="864307" cy="98624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68470" y="3445873"/>
            <a:ext cx="1286076" cy="167866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25359" y="2567896"/>
            <a:ext cx="2102712" cy="770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025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Clarity.thmx</Template>
  <TotalTime>14500</TotalTime>
  <Words>567</Words>
  <Application>Microsoft Macintosh PowerPoint</Application>
  <PresentationFormat>On-screen Show (4:3)</PresentationFormat>
  <Paragraphs>102</Paragraphs>
  <Slides>30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5" baseType="lpstr">
      <vt:lpstr>Calibri</vt:lpstr>
      <vt:lpstr>Courier</vt:lpstr>
      <vt:lpstr>Mangal</vt:lpstr>
      <vt:lpstr>Arial</vt:lpstr>
      <vt:lpstr>Clarity</vt:lpstr>
      <vt:lpstr>Intro to R</vt:lpstr>
      <vt:lpstr>Goals for Today’s Workshop</vt:lpstr>
      <vt:lpstr>Assumptions for today’s class*</vt:lpstr>
      <vt:lpstr>Why R?</vt:lpstr>
      <vt:lpstr>Create data driven maps...</vt:lpstr>
      <vt:lpstr>Create a interactive website...</vt:lpstr>
      <vt:lpstr>Text/sentiment analysis... </vt:lpstr>
      <vt:lpstr>Create an article, book, presentation…</vt:lpstr>
      <vt:lpstr>Extending R </vt:lpstr>
      <vt:lpstr>Background</vt:lpstr>
      <vt:lpstr>Getting R - R and R Studio</vt:lpstr>
      <vt:lpstr>PowerPoint Presentation</vt:lpstr>
      <vt:lpstr>PowerPoint Presentation</vt:lpstr>
      <vt:lpstr>PowerPoint Presentation</vt:lpstr>
      <vt:lpstr>References for the Rstudio Interface</vt:lpstr>
      <vt:lpstr>Writing Code in R</vt:lpstr>
      <vt:lpstr>R Markdown</vt:lpstr>
      <vt:lpstr>R Markdown</vt:lpstr>
      <vt:lpstr>R Markdown</vt:lpstr>
      <vt:lpstr>Files and projects</vt:lpstr>
      <vt:lpstr>PowerPoint Presentation</vt:lpstr>
      <vt:lpstr>PowerPoint Presentation</vt:lpstr>
      <vt:lpstr>PowerPoint Presentation</vt:lpstr>
      <vt:lpstr>PowerPoint Presentation</vt:lpstr>
      <vt:lpstr>HELP!</vt:lpstr>
      <vt:lpstr>PowerPoint Presentation</vt:lpstr>
      <vt:lpstr>Getting Help Online</vt:lpstr>
      <vt:lpstr>PowerPoint Presentation</vt:lpstr>
      <vt:lpstr>Getting Help At the Command Line</vt:lpstr>
      <vt:lpstr>A few syntax tips before we start:</vt:lpstr>
    </vt:vector>
  </TitlesOfParts>
  <Company>Duke University</Company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 for Data Libraries</dc:title>
  <dc:creator>Joel Herndon</dc:creator>
  <cp:lastModifiedBy>Joel Herndon, Ph.D.</cp:lastModifiedBy>
  <cp:revision>126</cp:revision>
  <cp:lastPrinted>2016-04-07T17:13:05Z</cp:lastPrinted>
  <dcterms:created xsi:type="dcterms:W3CDTF">2016-03-11T17:26:49Z</dcterms:created>
  <dcterms:modified xsi:type="dcterms:W3CDTF">2017-09-07T01:36:54Z</dcterms:modified>
</cp:coreProperties>
</file>